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6" r:id="rId4"/>
    <p:sldId id="268" r:id="rId5"/>
    <p:sldId id="269" r:id="rId6"/>
    <p:sldId id="285" r:id="rId7"/>
    <p:sldId id="259" r:id="rId8"/>
    <p:sldId id="271" r:id="rId9"/>
    <p:sldId id="270" r:id="rId10"/>
    <p:sldId id="273" r:id="rId11"/>
    <p:sldId id="274" r:id="rId12"/>
    <p:sldId id="275" r:id="rId13"/>
    <p:sldId id="276" r:id="rId14"/>
    <p:sldId id="279" r:id="rId15"/>
    <p:sldId id="281" r:id="rId16"/>
    <p:sldId id="283" r:id="rId17"/>
    <p:sldId id="302" r:id="rId18"/>
    <p:sldId id="303" r:id="rId19"/>
    <p:sldId id="304" r:id="rId20"/>
    <p:sldId id="284" r:id="rId21"/>
    <p:sldId id="260" r:id="rId22"/>
    <p:sldId id="299" r:id="rId23"/>
    <p:sldId id="300" r:id="rId24"/>
    <p:sldId id="301" r:id="rId25"/>
    <p:sldId id="261" r:id="rId26"/>
    <p:sldId id="293" r:id="rId27"/>
    <p:sldId id="295" r:id="rId28"/>
    <p:sldId id="296" r:id="rId29"/>
    <p:sldId id="297" r:id="rId30"/>
    <p:sldId id="29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ADB-A381-42A2-9818-8D0BD376392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D28-8FF9-4436-878D-23A287305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52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ADB-A381-42A2-9818-8D0BD376392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D28-8FF9-4436-878D-23A287305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95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ADB-A381-42A2-9818-8D0BD376392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D28-8FF9-4436-878D-23A287305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124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96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37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514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ADB-A381-42A2-9818-8D0BD376392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D28-8FF9-4436-878D-23A287305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58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ADB-A381-42A2-9818-8D0BD376392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D28-8FF9-4436-878D-23A287305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21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ADB-A381-42A2-9818-8D0BD376392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D28-8FF9-4436-878D-23A287305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27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ADB-A381-42A2-9818-8D0BD376392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D28-8FF9-4436-878D-23A287305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75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ADB-A381-42A2-9818-8D0BD376392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D28-8FF9-4436-878D-23A287305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5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ADB-A381-42A2-9818-8D0BD376392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D28-8FF9-4436-878D-23A287305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34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ADB-A381-42A2-9818-8D0BD376392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D28-8FF9-4436-878D-23A287305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17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ADB-A381-42A2-9818-8D0BD376392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D28-8FF9-4436-878D-23A287305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1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00ADB-A381-42A2-9818-8D0BD376392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14D28-8FF9-4436-878D-23A287305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87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Subject</a:t>
            </a:r>
            <a:r>
              <a:rPr lang="en-GB" dirty="0" smtClean="0"/>
              <a:t>: </a:t>
            </a:r>
            <a:r>
              <a:rPr lang="en-GB" sz="2400" dirty="0" smtClean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25.01.2021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LO To be able to add and subtract 10s mentally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60994" y="47594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Go to Times Tables Rock Stars to warm up your number brain before you start your maths activity.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431" y="5578369"/>
            <a:ext cx="603556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66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did you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4158 + </a:t>
            </a:r>
            <a:r>
              <a:rPr lang="en-GB" dirty="0" smtClean="0">
                <a:solidFill>
                  <a:srgbClr val="FF0000"/>
                </a:solidFill>
              </a:rPr>
              <a:t>200</a:t>
            </a:r>
            <a:r>
              <a:rPr lang="en-GB" dirty="0" smtClean="0"/>
              <a:t>= 4358</a:t>
            </a:r>
          </a:p>
          <a:p>
            <a:pPr marL="0" indent="0">
              <a:buNone/>
            </a:pPr>
            <a:r>
              <a:rPr lang="en-GB" dirty="0" smtClean="0"/>
              <a:t>5258 + </a:t>
            </a:r>
            <a:r>
              <a:rPr lang="en-GB" dirty="0" smtClean="0">
                <a:solidFill>
                  <a:srgbClr val="FF0000"/>
                </a:solidFill>
              </a:rPr>
              <a:t>400</a:t>
            </a:r>
            <a:r>
              <a:rPr lang="en-GB" dirty="0" smtClean="0"/>
              <a:t>=5658</a:t>
            </a:r>
          </a:p>
          <a:p>
            <a:pPr marL="0" indent="0">
              <a:buNone/>
            </a:pPr>
            <a:r>
              <a:rPr lang="en-GB" dirty="0" smtClean="0"/>
              <a:t>6365 + </a:t>
            </a:r>
            <a:r>
              <a:rPr lang="en-GB" dirty="0" smtClean="0">
                <a:solidFill>
                  <a:srgbClr val="FF0000"/>
                </a:solidFill>
              </a:rPr>
              <a:t>400</a:t>
            </a:r>
            <a:r>
              <a:rPr lang="en-GB" dirty="0" smtClean="0"/>
              <a:t>=6765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1</a:t>
            </a:r>
            <a:r>
              <a:rPr lang="en-GB" dirty="0" smtClean="0"/>
              <a:t>965 - </a:t>
            </a:r>
            <a:r>
              <a:rPr lang="en-GB" dirty="0" smtClean="0">
                <a:solidFill>
                  <a:srgbClr val="FF0000"/>
                </a:solidFill>
              </a:rPr>
              <a:t>700</a:t>
            </a:r>
            <a:r>
              <a:rPr lang="en-GB" dirty="0" smtClean="0"/>
              <a:t>=1265</a:t>
            </a:r>
          </a:p>
          <a:p>
            <a:pPr marL="0" indent="0">
              <a:buNone/>
            </a:pPr>
            <a:r>
              <a:rPr lang="en-GB" dirty="0" smtClean="0"/>
              <a:t>2745 - </a:t>
            </a:r>
            <a:r>
              <a:rPr lang="en-GB" dirty="0" smtClean="0">
                <a:solidFill>
                  <a:srgbClr val="FF0000"/>
                </a:solidFill>
              </a:rPr>
              <a:t>200</a:t>
            </a:r>
            <a:r>
              <a:rPr lang="en-GB" dirty="0" smtClean="0"/>
              <a:t>= 2545</a:t>
            </a:r>
          </a:p>
          <a:p>
            <a:pPr marL="0" indent="0">
              <a:buNone/>
            </a:pPr>
            <a:r>
              <a:rPr lang="en-GB" dirty="0" smtClean="0"/>
              <a:t>4852 - </a:t>
            </a:r>
            <a:r>
              <a:rPr lang="en-GB" dirty="0" smtClean="0">
                <a:solidFill>
                  <a:srgbClr val="FF0000"/>
                </a:solidFill>
              </a:rPr>
              <a:t>500</a:t>
            </a:r>
            <a:r>
              <a:rPr lang="en-GB" dirty="0" smtClean="0"/>
              <a:t>=4352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333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Complete the bar models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685202"/>
              </p:ext>
            </p:extLst>
          </p:nvPr>
        </p:nvGraphicFramePr>
        <p:xfrm>
          <a:off x="838200" y="1825625"/>
          <a:ext cx="4912152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6076">
                  <a:extLst>
                    <a:ext uri="{9D8B030D-6E8A-4147-A177-3AD203B41FA5}">
                      <a16:colId xmlns:a16="http://schemas.microsoft.com/office/drawing/2014/main" val="4037045218"/>
                    </a:ext>
                  </a:extLst>
                </a:gridCol>
                <a:gridCol w="2456076">
                  <a:extLst>
                    <a:ext uri="{9D8B030D-6E8A-4147-A177-3AD203B41FA5}">
                      <a16:colId xmlns:a16="http://schemas.microsoft.com/office/drawing/2014/main" val="3205724275"/>
                    </a:ext>
                  </a:extLst>
                </a:gridCol>
              </a:tblGrid>
              <a:tr h="661464">
                <a:tc gridSpan="2"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3845</a:t>
                      </a:r>
                      <a:endParaRPr lang="en-GB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835567"/>
                  </a:ext>
                </a:extLst>
              </a:tr>
              <a:tr h="661464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3245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258044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6927"/>
              </p:ext>
            </p:extLst>
          </p:nvPr>
        </p:nvGraphicFramePr>
        <p:xfrm>
          <a:off x="838200" y="3731411"/>
          <a:ext cx="4912152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6076">
                  <a:extLst>
                    <a:ext uri="{9D8B030D-6E8A-4147-A177-3AD203B41FA5}">
                      <a16:colId xmlns:a16="http://schemas.microsoft.com/office/drawing/2014/main" val="4037045218"/>
                    </a:ext>
                  </a:extLst>
                </a:gridCol>
                <a:gridCol w="2456076">
                  <a:extLst>
                    <a:ext uri="{9D8B030D-6E8A-4147-A177-3AD203B41FA5}">
                      <a16:colId xmlns:a16="http://schemas.microsoft.com/office/drawing/2014/main" val="3205724275"/>
                    </a:ext>
                  </a:extLst>
                </a:gridCol>
              </a:tblGrid>
              <a:tr h="661464">
                <a:tc gridSpan="2"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835567"/>
                  </a:ext>
                </a:extLst>
              </a:tr>
              <a:tr h="661464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625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7300</a:t>
                      </a:r>
                      <a:endParaRPr lang="en-GB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258044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00687"/>
              </p:ext>
            </p:extLst>
          </p:nvPr>
        </p:nvGraphicFramePr>
        <p:xfrm>
          <a:off x="6553985" y="1825625"/>
          <a:ext cx="4912152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6076">
                  <a:extLst>
                    <a:ext uri="{9D8B030D-6E8A-4147-A177-3AD203B41FA5}">
                      <a16:colId xmlns:a16="http://schemas.microsoft.com/office/drawing/2014/main" val="4037045218"/>
                    </a:ext>
                  </a:extLst>
                </a:gridCol>
                <a:gridCol w="2456076">
                  <a:extLst>
                    <a:ext uri="{9D8B030D-6E8A-4147-A177-3AD203B41FA5}">
                      <a16:colId xmlns:a16="http://schemas.microsoft.com/office/drawing/2014/main" val="3205724275"/>
                    </a:ext>
                  </a:extLst>
                </a:gridCol>
              </a:tblGrid>
              <a:tr h="661464">
                <a:tc gridSpan="2"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4545</a:t>
                      </a:r>
                      <a:endParaRPr lang="en-GB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835567"/>
                  </a:ext>
                </a:extLst>
              </a:tr>
              <a:tr h="661464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4145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258044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258708"/>
              </p:ext>
            </p:extLst>
          </p:nvPr>
        </p:nvGraphicFramePr>
        <p:xfrm>
          <a:off x="6553985" y="3734554"/>
          <a:ext cx="4912152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6076">
                  <a:extLst>
                    <a:ext uri="{9D8B030D-6E8A-4147-A177-3AD203B41FA5}">
                      <a16:colId xmlns:a16="http://schemas.microsoft.com/office/drawing/2014/main" val="4037045218"/>
                    </a:ext>
                  </a:extLst>
                </a:gridCol>
                <a:gridCol w="2456076">
                  <a:extLst>
                    <a:ext uri="{9D8B030D-6E8A-4147-A177-3AD203B41FA5}">
                      <a16:colId xmlns:a16="http://schemas.microsoft.com/office/drawing/2014/main" val="3205724275"/>
                    </a:ext>
                  </a:extLst>
                </a:gridCol>
              </a:tblGrid>
              <a:tr h="661464">
                <a:tc gridSpan="2"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835567"/>
                  </a:ext>
                </a:extLst>
              </a:tr>
              <a:tr h="661464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245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4500</a:t>
                      </a:r>
                      <a:endParaRPr lang="en-GB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258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253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Complete the number sentences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Six thousand five hundred and eighty four add three hundred is</a:t>
            </a:r>
          </a:p>
          <a:p>
            <a:r>
              <a:rPr lang="en-GB" dirty="0" smtClean="0"/>
              <a:t>Two thousand four hundred and twenty two add five hundred is</a:t>
            </a:r>
          </a:p>
          <a:p>
            <a:r>
              <a:rPr lang="en-GB" dirty="0" smtClean="0"/>
              <a:t>Seven thousand two hundred and eleven add six hundred is</a:t>
            </a:r>
          </a:p>
          <a:p>
            <a:r>
              <a:rPr lang="en-GB" dirty="0" smtClean="0"/>
              <a:t>Six thousand nine hundred and fifty six subtract four hundred is </a:t>
            </a:r>
          </a:p>
          <a:p>
            <a:r>
              <a:rPr lang="en-GB" dirty="0" smtClean="0"/>
              <a:t>Three thousand eight hundred and thirty five subtract four hundred is</a:t>
            </a:r>
          </a:p>
          <a:p>
            <a:r>
              <a:rPr lang="en-GB" dirty="0" smtClean="0"/>
              <a:t>Five thousand seven hundred and seventy seven subtract six hundred is </a:t>
            </a:r>
          </a:p>
        </p:txBody>
      </p:sp>
    </p:spTree>
    <p:extLst>
      <p:ext uri="{BB962C8B-B14F-4D97-AF65-F5344CB8AC3E}">
        <p14:creationId xmlns:p14="http://schemas.microsoft.com/office/powerpoint/2010/main" val="2880054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Try this challenge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73" y="1804845"/>
            <a:ext cx="3919414" cy="35984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98" y="2591353"/>
            <a:ext cx="3571163" cy="264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99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Subject</a:t>
            </a:r>
            <a:r>
              <a:rPr lang="en-GB" dirty="0" smtClean="0"/>
              <a:t>: </a:t>
            </a:r>
            <a:r>
              <a:rPr lang="en-GB" sz="2400" dirty="0" smtClean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27.01.2021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LO To be able </a:t>
            </a:r>
            <a:r>
              <a:rPr lang="en-GB" sz="4000" dirty="0"/>
              <a:t>to add and subtract </a:t>
            </a:r>
            <a:r>
              <a:rPr lang="en-GB" sz="4000" dirty="0" smtClean="0"/>
              <a:t>1000s </a:t>
            </a:r>
            <a:r>
              <a:rPr lang="en-GB" sz="4000" dirty="0"/>
              <a:t>mentally</a:t>
            </a:r>
            <a:r>
              <a:rPr lang="en-GB" sz="4000" dirty="0" smtClean="0"/>
              <a:t>.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60994" y="47594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Go to Times Tables Rock Stars to warm up your number brain before you start your maths activity.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431" y="5578369"/>
            <a:ext cx="603556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27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674C757E-BB5B-4E1D-8100-F245821ED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64" b="60820"/>
          <a:stretch/>
        </p:blipFill>
        <p:spPr>
          <a:xfrm>
            <a:off x="630379" y="1272619"/>
            <a:ext cx="8913124" cy="13574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0379" y="235670"/>
            <a:ext cx="527901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Starting with the number below, complete the calculations.</a:t>
            </a:r>
          </a:p>
          <a:p>
            <a:pPr defTabSz="685800">
              <a:defRPr/>
            </a:pPr>
            <a:endParaRPr lang="en-GB" sz="2800" dirty="0">
              <a:latin typeface="+mj-lt"/>
            </a:endParaRPr>
          </a:p>
          <a:p>
            <a:pPr defTabSz="685800">
              <a:defRPr/>
            </a:pPr>
            <a:r>
              <a:rPr lang="en-GB" sz="2800" dirty="0">
                <a:latin typeface="+mj-lt"/>
              </a:rPr>
              <a:t> </a:t>
            </a:r>
          </a:p>
          <a:p>
            <a:pPr defTabSz="685800">
              <a:defRPr/>
            </a:pPr>
            <a:endParaRPr lang="en-GB" sz="2800" dirty="0">
              <a:latin typeface="+mj-lt"/>
            </a:endParaRPr>
          </a:p>
          <a:p>
            <a:pPr defTabSz="685800">
              <a:defRPr/>
            </a:pPr>
            <a:endParaRPr lang="en-GB" sz="2800" dirty="0">
              <a:latin typeface="+mj-lt"/>
            </a:endParaRPr>
          </a:p>
          <a:p>
            <a:pPr defTabSz="685800">
              <a:defRPr/>
            </a:pPr>
            <a:endParaRPr lang="en-GB" sz="2800" dirty="0">
              <a:latin typeface="+mj-lt"/>
            </a:endParaRP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+mj-lt"/>
              </a:rPr>
              <a:t>Add 3,000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+mj-lt"/>
              </a:rPr>
              <a:t>Subtract 50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+mj-lt"/>
              </a:rPr>
              <a:t>Add 200</a:t>
            </a:r>
          </a:p>
          <a:p>
            <a:pPr defTabSz="685800">
              <a:defRPr/>
            </a:pPr>
            <a:endParaRPr lang="en-GB" sz="2800" dirty="0">
              <a:latin typeface="+mj-lt"/>
            </a:endParaRPr>
          </a:p>
          <a:p>
            <a:pPr defTabSz="685800">
              <a:defRPr/>
            </a:pPr>
            <a:r>
              <a:rPr lang="en-GB" sz="2800" dirty="0">
                <a:latin typeface="+mj-lt"/>
              </a:rPr>
              <a:t>What is the final answer? </a:t>
            </a:r>
            <a:endParaRPr lang="en-GB" sz="2800" u="sng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lvl="0"/>
            <a:endParaRPr lang="en-GB" sz="2800" dirty="0">
              <a:latin typeface="+mj-lt"/>
            </a:endParaRPr>
          </a:p>
          <a:p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4782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674C757E-BB5B-4E1D-8100-F245821ED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64" b="60820"/>
          <a:stretch/>
        </p:blipFill>
        <p:spPr>
          <a:xfrm>
            <a:off x="630379" y="1272619"/>
            <a:ext cx="8913124" cy="13574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0379" y="235670"/>
            <a:ext cx="527901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+mj-lt"/>
              </a:rPr>
              <a:t>How did you do?</a:t>
            </a:r>
            <a:endParaRPr lang="en-GB" sz="4000" dirty="0">
              <a:latin typeface="+mj-lt"/>
            </a:endParaRPr>
          </a:p>
          <a:p>
            <a:pPr defTabSz="685800">
              <a:defRPr/>
            </a:pPr>
            <a:endParaRPr lang="en-GB" sz="2800" dirty="0">
              <a:latin typeface="+mj-lt"/>
            </a:endParaRPr>
          </a:p>
          <a:p>
            <a:pPr defTabSz="685800">
              <a:defRPr/>
            </a:pPr>
            <a:r>
              <a:rPr lang="en-GB" sz="2800" dirty="0">
                <a:latin typeface="+mj-lt"/>
              </a:rPr>
              <a:t> </a:t>
            </a:r>
          </a:p>
          <a:p>
            <a:pPr defTabSz="685800">
              <a:defRPr/>
            </a:pPr>
            <a:endParaRPr lang="en-GB" sz="2800" dirty="0">
              <a:latin typeface="+mj-lt"/>
            </a:endParaRPr>
          </a:p>
          <a:p>
            <a:pPr defTabSz="685800">
              <a:defRPr/>
            </a:pPr>
            <a:endParaRPr lang="en-GB" sz="2800" dirty="0">
              <a:latin typeface="+mj-lt"/>
            </a:endParaRPr>
          </a:p>
          <a:p>
            <a:pPr defTabSz="685800">
              <a:defRPr/>
            </a:pPr>
            <a:endParaRPr lang="en-GB" sz="2800" dirty="0">
              <a:latin typeface="+mj-lt"/>
            </a:endParaRP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+mj-lt"/>
              </a:rPr>
              <a:t>Add 3,000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+mj-lt"/>
              </a:rPr>
              <a:t>Subtract 50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+mj-lt"/>
              </a:rPr>
              <a:t>Add 200</a:t>
            </a:r>
          </a:p>
          <a:p>
            <a:pPr defTabSz="685800">
              <a:defRPr/>
            </a:pPr>
            <a:endParaRPr lang="en-GB" sz="2800" dirty="0">
              <a:latin typeface="+mj-lt"/>
            </a:endParaRPr>
          </a:p>
          <a:p>
            <a:pPr defTabSz="685800">
              <a:defRPr/>
            </a:pPr>
            <a:r>
              <a:rPr lang="en-GB" sz="2800" dirty="0" smtClean="0">
                <a:latin typeface="+mj-lt"/>
              </a:rPr>
              <a:t>The final answer is 5524</a:t>
            </a:r>
            <a:endParaRPr lang="en-GB" sz="2800" u="sng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lvl="0"/>
            <a:endParaRPr lang="en-GB" sz="2800" dirty="0">
              <a:latin typeface="+mj-lt"/>
            </a:endParaRPr>
          </a:p>
          <a:p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7434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171019"/>
              </p:ext>
            </p:extLst>
          </p:nvPr>
        </p:nvGraphicFramePr>
        <p:xfrm>
          <a:off x="823324" y="3865142"/>
          <a:ext cx="7632700" cy="2291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7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93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Number: 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D3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3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3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3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93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Number in words: 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D3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3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3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3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937">
                <a:tc gridSpan="2">
                  <a:txBody>
                    <a:bodyPr/>
                    <a:lstStyle/>
                    <a:p>
                      <a:r>
                        <a:rPr lang="en-GB" sz="1600" b="1" dirty="0" smtClean="0"/>
                        <a:t>Subtract 2 thousands from the number.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D3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3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3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3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937">
                <a:tc gridSpan="2"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1600" b="1" dirty="0" smtClean="0"/>
                        <a:t>Subtract 1 hundred from the number.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D3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3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3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3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937">
                <a:tc gridSpan="2"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1600" b="1" dirty="0" smtClean="0"/>
                        <a:t>Subtract 5 tens</a:t>
                      </a:r>
                      <a:r>
                        <a:rPr lang="en-GB" sz="1600" b="1" baseline="0" dirty="0" smtClean="0"/>
                        <a:t> from the number.</a:t>
                      </a:r>
                      <a:endParaRPr lang="en-GB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937">
                <a:tc gridSpan="2">
                  <a:txBody>
                    <a:bodyPr/>
                    <a:lstStyle/>
                    <a:p>
                      <a:r>
                        <a:rPr lang="en-US" sz="1600" b="1" dirty="0" smtClean="0"/>
                        <a:t>Subtract 8</a:t>
                      </a:r>
                      <a:r>
                        <a:rPr lang="en-US" sz="1600" b="1" baseline="0" dirty="0" smtClean="0"/>
                        <a:t> ones from the number.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03" name="Straight Connector 102"/>
          <p:cNvCxnSpPr/>
          <p:nvPr/>
        </p:nvCxnSpPr>
        <p:spPr>
          <a:xfrm>
            <a:off x="6315201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97000" y="4612195"/>
            <a:ext cx="375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87BD31"/>
                </a:solidFill>
              </a:rPr>
              <a:t> 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033491" y="1594049"/>
            <a:ext cx="7127493" cy="1682130"/>
            <a:chOff x="917266" y="1923780"/>
            <a:chExt cx="7127493" cy="168213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266" y="1927721"/>
              <a:ext cx="1073661" cy="82533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266" y="2780571"/>
              <a:ext cx="1073661" cy="82533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070" y="1923780"/>
              <a:ext cx="1073661" cy="82533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070" y="2771274"/>
              <a:ext cx="1073661" cy="82533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5359" y="2330758"/>
              <a:ext cx="1073661" cy="825339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/>
          </p:nvGrpSpPr>
          <p:grpSpPr>
            <a:xfrm>
              <a:off x="4469900" y="2075402"/>
              <a:ext cx="1448130" cy="1405202"/>
              <a:chOff x="4616723" y="2075402"/>
              <a:chExt cx="1448130" cy="140520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6102" y="2437261"/>
                <a:ext cx="678751" cy="668026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6723" y="2075402"/>
                <a:ext cx="678751" cy="668026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6723" y="2812578"/>
                <a:ext cx="678751" cy="668026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6069039" y="2452612"/>
              <a:ext cx="1239393" cy="668026"/>
              <a:chOff x="5048081" y="1991566"/>
              <a:chExt cx="1120744" cy="604072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8081" y="1991566"/>
                <a:ext cx="81490" cy="604072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6806" y="1991566"/>
                <a:ext cx="81490" cy="604072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5535" y="1991566"/>
                <a:ext cx="81490" cy="604072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4259" y="1991566"/>
                <a:ext cx="81490" cy="604072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2996" y="1991566"/>
                <a:ext cx="81490" cy="604072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7335" y="1991566"/>
                <a:ext cx="81490" cy="604072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7466987" y="2654117"/>
              <a:ext cx="577772" cy="252908"/>
              <a:chOff x="7440282" y="2573515"/>
              <a:chExt cx="577772" cy="252908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0282" y="2573515"/>
                <a:ext cx="90118" cy="91704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71109" y="2573515"/>
                <a:ext cx="90118" cy="91704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0608" y="2734719"/>
                <a:ext cx="90118" cy="91704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3976" y="2727750"/>
                <a:ext cx="90118" cy="91704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7936" y="2573515"/>
                <a:ext cx="90118" cy="91704"/>
              </a:xfrm>
              <a:prstGeom prst="rect">
                <a:avLst/>
              </a:prstGeom>
            </p:spPr>
          </p:pic>
        </p:grpSp>
      </p:grpSp>
      <p:sp>
        <p:nvSpPr>
          <p:cNvPr id="38" name="TextBox 37"/>
          <p:cNvSpPr txBox="1"/>
          <p:nvPr/>
        </p:nvSpPr>
        <p:spPr>
          <a:xfrm>
            <a:off x="4679003" y="5015147"/>
            <a:ext cx="375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87BD31"/>
                </a:solidFill>
              </a:rPr>
              <a:t> 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79005" y="5401289"/>
            <a:ext cx="375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87BD31"/>
                </a:solidFill>
              </a:rPr>
              <a:t> 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76957" y="5779044"/>
            <a:ext cx="375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87BD31"/>
                </a:solidFill>
              </a:rPr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9158" y="570434"/>
            <a:ext cx="10792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+mj-lt"/>
              </a:rPr>
              <a:t>What number is being represented here?</a:t>
            </a:r>
            <a:endParaRPr lang="en-GB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808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8" grpId="0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How did you do?</a:t>
            </a:r>
            <a:endParaRPr lang="en-GB" dirty="0"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144721"/>
              </p:ext>
            </p:extLst>
          </p:nvPr>
        </p:nvGraphicFramePr>
        <p:xfrm>
          <a:off x="1014818" y="3851154"/>
          <a:ext cx="7632700" cy="2291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7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93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Number: 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D3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3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3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3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93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Number in words: 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D3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3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3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3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937">
                <a:tc gridSpan="2">
                  <a:txBody>
                    <a:bodyPr/>
                    <a:lstStyle/>
                    <a:p>
                      <a:r>
                        <a:rPr lang="en-GB" sz="1600" b="1" dirty="0" smtClean="0"/>
                        <a:t>Subtract 2 thousands from the number.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D3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3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3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3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937">
                <a:tc gridSpan="2"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1600" b="1" dirty="0" smtClean="0"/>
                        <a:t>Subtract 1 hundred from the number.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D3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3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3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3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937">
                <a:tc gridSpan="2"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1600" b="1" dirty="0" smtClean="0"/>
                        <a:t>Subtract 5 tens</a:t>
                      </a:r>
                      <a:r>
                        <a:rPr lang="en-GB" sz="1600" b="1" baseline="0" dirty="0" smtClean="0"/>
                        <a:t> from the number.</a:t>
                      </a:r>
                      <a:endParaRPr lang="en-GB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937">
                <a:tc gridSpan="2">
                  <a:txBody>
                    <a:bodyPr/>
                    <a:lstStyle/>
                    <a:p>
                      <a:r>
                        <a:rPr lang="en-US" sz="1600" b="1" dirty="0" smtClean="0"/>
                        <a:t>Subtract 8</a:t>
                      </a:r>
                      <a:r>
                        <a:rPr lang="en-US" sz="1600" b="1" baseline="0" dirty="0" smtClean="0"/>
                        <a:t> ones from the number.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08692" y="3842765"/>
            <a:ext cx="572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7BD31"/>
                </a:solidFill>
              </a:rPr>
              <a:t>5365</a:t>
            </a:r>
            <a:endParaRPr lang="en-GB" b="1" dirty="0">
              <a:solidFill>
                <a:srgbClr val="87BD3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8479" y="4228875"/>
            <a:ext cx="572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87BD31"/>
                </a:solidFill>
              </a:rPr>
              <a:t>five thousand, three hundred and sixty-five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88494" y="4598207"/>
            <a:ext cx="375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87BD31"/>
                </a:solidFill>
              </a:rPr>
              <a:t>3365 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0497" y="5001159"/>
            <a:ext cx="375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87BD31"/>
                </a:solidFill>
              </a:rPr>
              <a:t>5265 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499" y="5387301"/>
            <a:ext cx="375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87BD31"/>
                </a:solidFill>
              </a:rPr>
              <a:t>5315 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8451" y="5765056"/>
            <a:ext cx="375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87BD31"/>
                </a:solidFill>
              </a:rPr>
              <a:t>5357 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07203" y="1688870"/>
            <a:ext cx="7127493" cy="1682130"/>
            <a:chOff x="917266" y="1923780"/>
            <a:chExt cx="7127493" cy="168213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266" y="1927721"/>
              <a:ext cx="1073661" cy="82533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266" y="2780571"/>
              <a:ext cx="1073661" cy="82533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070" y="1923780"/>
              <a:ext cx="1073661" cy="82533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070" y="2771274"/>
              <a:ext cx="1073661" cy="82533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5359" y="2330758"/>
              <a:ext cx="1073661" cy="825339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4469900" y="2075402"/>
              <a:ext cx="1448130" cy="1405202"/>
              <a:chOff x="4616723" y="2075402"/>
              <a:chExt cx="1448130" cy="1405202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6102" y="2437261"/>
                <a:ext cx="678751" cy="668026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6723" y="2075402"/>
                <a:ext cx="678751" cy="668026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6723" y="2812578"/>
                <a:ext cx="678751" cy="668026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6069039" y="2452612"/>
              <a:ext cx="1239393" cy="668026"/>
              <a:chOff x="5048081" y="1991566"/>
              <a:chExt cx="1120744" cy="604072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8081" y="1991566"/>
                <a:ext cx="81490" cy="604072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6806" y="1991566"/>
                <a:ext cx="81490" cy="604072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5535" y="1991566"/>
                <a:ext cx="81490" cy="604072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4259" y="1991566"/>
                <a:ext cx="81490" cy="60407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2996" y="1991566"/>
                <a:ext cx="81490" cy="604072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7335" y="1991566"/>
                <a:ext cx="81490" cy="604072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7466987" y="2654117"/>
              <a:ext cx="577772" cy="252908"/>
              <a:chOff x="7440282" y="2573515"/>
              <a:chExt cx="577772" cy="252908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0282" y="2573515"/>
                <a:ext cx="90118" cy="91704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71109" y="2573515"/>
                <a:ext cx="90118" cy="91704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0608" y="2734719"/>
                <a:ext cx="90118" cy="91704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3976" y="2727750"/>
                <a:ext cx="90118" cy="91704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7936" y="2573515"/>
                <a:ext cx="90118" cy="9170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3448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478895"/>
            <a:ext cx="10960100" cy="994306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Complete the number sentences </a:t>
            </a:r>
            <a:endParaRPr lang="en-GB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959" y="4613687"/>
            <a:ext cx="113607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Six thousand four hundred and eleven add three thousand is </a:t>
            </a:r>
          </a:p>
          <a:p>
            <a:endParaRPr lang="en-GB" dirty="0"/>
          </a:p>
          <a:p>
            <a:r>
              <a:rPr lang="en-GB" dirty="0" smtClean="0"/>
              <a:t>Seven thousand three hundred and twenty four add two thousand three hundred is</a:t>
            </a:r>
          </a:p>
          <a:p>
            <a:endParaRPr lang="en-GB" dirty="0"/>
          </a:p>
          <a:p>
            <a:r>
              <a:rPr lang="en-GB" dirty="0" smtClean="0"/>
              <a:t>Three thousand two hundred and twenty seven subtract one thousand and three tens is</a:t>
            </a:r>
          </a:p>
          <a:p>
            <a:endParaRPr lang="en-GB" dirty="0"/>
          </a:p>
          <a:p>
            <a:r>
              <a:rPr lang="en-GB" dirty="0" smtClean="0"/>
              <a:t>Two thousand nine hundred and fifty five subtract one thousand four hundreds and six ones is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4313"/>
          <a:stretch/>
        </p:blipFill>
        <p:spPr>
          <a:xfrm>
            <a:off x="886691" y="1396645"/>
            <a:ext cx="2981741" cy="6122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3" y="2258323"/>
            <a:ext cx="5978011" cy="210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02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 in the missing numbers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5543" y="1619875"/>
            <a:ext cx="7181139" cy="4799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09850" y="1690688"/>
            <a:ext cx="581025" cy="566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239000" y="1690687"/>
            <a:ext cx="581025" cy="566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609850" y="1638299"/>
            <a:ext cx="79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10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6132" y="1645446"/>
            <a:ext cx="79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10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91475" y="3095625"/>
            <a:ext cx="847725" cy="542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190875" y="5160676"/>
            <a:ext cx="847725" cy="542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62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Try this challenge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3640436" cy="334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Subject</a:t>
            </a:r>
            <a:r>
              <a:rPr lang="en-GB" dirty="0" smtClean="0"/>
              <a:t>: </a:t>
            </a:r>
            <a:r>
              <a:rPr lang="en-GB" sz="2400" dirty="0" smtClean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27.01.2021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LO To be able to solve problems.  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60994" y="47594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Go to Times Tables Rock Stars to warm up your number brain before you start your maths activity.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431" y="5578369"/>
            <a:ext cx="603556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73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Solve the word problems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6890" y="1953924"/>
            <a:ext cx="4932505" cy="3462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10" y="1953924"/>
            <a:ext cx="4529694" cy="346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34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Solve the problems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1633"/>
            <a:ext cx="4001878" cy="3768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536" y="2203148"/>
            <a:ext cx="5991936" cy="278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13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Solve the problems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854" y="1690688"/>
            <a:ext cx="5363413" cy="2756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533" y="1690688"/>
            <a:ext cx="5541847" cy="264578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49533" y="1690688"/>
            <a:ext cx="320540" cy="4844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0529455" y="1721535"/>
            <a:ext cx="1059874" cy="95239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22563" y="1721535"/>
            <a:ext cx="320540" cy="4844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831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Subject</a:t>
            </a:r>
            <a:r>
              <a:rPr lang="en-GB" dirty="0" smtClean="0"/>
              <a:t>: </a:t>
            </a:r>
            <a:r>
              <a:rPr lang="en-GB" sz="2400" dirty="0" smtClean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29.01.2021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LO To be able to practise the 6 times table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60994" y="47594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Go to Times Tables Rock Stars to warm up your number brain before you start your maths activity.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431" y="5578369"/>
            <a:ext cx="603556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06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Straight Connector 102"/>
          <p:cNvCxnSpPr/>
          <p:nvPr/>
        </p:nvCxnSpPr>
        <p:spPr>
          <a:xfrm>
            <a:off x="4646475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7BE3A9E-4389-48ED-945B-6882DC3DF669}"/>
              </a:ext>
            </a:extLst>
          </p:cNvPr>
          <p:cNvSpPr txBox="1"/>
          <p:nvPr/>
        </p:nvSpPr>
        <p:spPr>
          <a:xfrm>
            <a:off x="765693" y="4028547"/>
            <a:ext cx="3260252" cy="1814014"/>
          </a:xfrm>
          <a:prstGeom prst="rect">
            <a:avLst/>
          </a:prstGeom>
          <a:solidFill>
            <a:schemeClr val="bg1"/>
          </a:solidFill>
          <a:ln w="28575">
            <a:solidFill>
              <a:srgbClr val="F08115"/>
            </a:solidFill>
          </a:ln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GB" sz="1600" dirty="0"/>
              <a:t>There are        lots of        treats.</a:t>
            </a:r>
          </a:p>
          <a:p>
            <a:pPr algn="ctr">
              <a:spcAft>
                <a:spcPts val="1200"/>
              </a:spcAft>
            </a:pPr>
            <a:r>
              <a:rPr lang="en-GB" sz="1600" dirty="0"/>
              <a:t>There are       treats in total.</a:t>
            </a:r>
          </a:p>
          <a:p>
            <a:pPr algn="ctr">
              <a:spcAft>
                <a:spcPts val="1200"/>
              </a:spcAft>
            </a:pPr>
            <a:r>
              <a:rPr lang="en-GB" sz="1600" dirty="0"/>
              <a:t>      ×       =     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GB" sz="1600" dirty="0" smtClean="0"/>
              <a:t>or        ×       =     </a:t>
            </a:r>
            <a:r>
              <a:rPr lang="en-GB" sz="1600" dirty="0" smtClean="0">
                <a:solidFill>
                  <a:schemeClr val="bg1"/>
                </a:solidFill>
              </a:rPr>
              <a:t>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C7CEE2-1819-4F50-8E73-F936A494F3F4}"/>
              </a:ext>
            </a:extLst>
          </p:cNvPr>
          <p:cNvSpPr txBox="1"/>
          <p:nvPr/>
        </p:nvSpPr>
        <p:spPr>
          <a:xfrm>
            <a:off x="5773474" y="3814315"/>
            <a:ext cx="4025621" cy="2098132"/>
          </a:xfrm>
          <a:prstGeom prst="rect">
            <a:avLst/>
          </a:prstGeom>
          <a:solidFill>
            <a:schemeClr val="bg1"/>
          </a:solidFill>
          <a:ln w="28575">
            <a:solidFill>
              <a:srgbClr val="F08115"/>
            </a:solidFill>
          </a:ln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GB" sz="1600" dirty="0"/>
              <a:t>There were       treats altogether.</a:t>
            </a:r>
          </a:p>
          <a:p>
            <a:pPr algn="ctr">
              <a:spcAft>
                <a:spcPts val="1200"/>
              </a:spcAft>
            </a:pPr>
            <a:r>
              <a:rPr lang="en-GB" sz="1600" dirty="0"/>
              <a:t>They were shared between       bowls.</a:t>
            </a:r>
          </a:p>
          <a:p>
            <a:pPr algn="ctr">
              <a:spcAft>
                <a:spcPts val="1200"/>
              </a:spcAft>
            </a:pPr>
            <a:r>
              <a:rPr lang="en-GB" sz="1600" dirty="0"/>
              <a:t>Now there are       treats in each bowl.</a:t>
            </a:r>
          </a:p>
          <a:p>
            <a:pPr algn="ctr">
              <a:spcAft>
                <a:spcPts val="1200"/>
              </a:spcAft>
            </a:pPr>
            <a:r>
              <a:rPr lang="en-GB" sz="1600" dirty="0"/>
              <a:t> ÷       =     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GB" sz="1600" dirty="0"/>
              <a:t>or        ÷       =     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B83FAA-5B62-43AD-9B9A-315065AC8101}"/>
              </a:ext>
            </a:extLst>
          </p:cNvPr>
          <p:cNvSpPr/>
          <p:nvPr/>
        </p:nvSpPr>
        <p:spPr>
          <a:xfrm>
            <a:off x="2816247" y="4193806"/>
            <a:ext cx="319388" cy="31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68F1A7-BFE5-41CB-95CB-81B05689B174}"/>
              </a:ext>
            </a:extLst>
          </p:cNvPr>
          <p:cNvSpPr/>
          <p:nvPr/>
        </p:nvSpPr>
        <p:spPr>
          <a:xfrm>
            <a:off x="1929488" y="4169119"/>
            <a:ext cx="319388" cy="31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3F7A181-4E8E-4963-86FA-8F0B72411492}"/>
              </a:ext>
            </a:extLst>
          </p:cNvPr>
          <p:cNvSpPr/>
          <p:nvPr/>
        </p:nvSpPr>
        <p:spPr>
          <a:xfrm>
            <a:off x="2089182" y="4629079"/>
            <a:ext cx="236453" cy="2082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F5D0BD0-F1CC-423A-A5E1-CDCAA605EE58}"/>
              </a:ext>
            </a:extLst>
          </p:cNvPr>
          <p:cNvSpPr/>
          <p:nvPr/>
        </p:nvSpPr>
        <p:spPr>
          <a:xfrm>
            <a:off x="1693035" y="4984362"/>
            <a:ext cx="319388" cy="31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703D5B-BA00-41AA-939D-A36D671C354B}"/>
              </a:ext>
            </a:extLst>
          </p:cNvPr>
          <p:cNvSpPr/>
          <p:nvPr/>
        </p:nvSpPr>
        <p:spPr>
          <a:xfrm>
            <a:off x="2254287" y="4984362"/>
            <a:ext cx="319388" cy="31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4A954CA-B18C-48B3-BFC3-7A20BBA49E04}"/>
              </a:ext>
            </a:extLst>
          </p:cNvPr>
          <p:cNvSpPr/>
          <p:nvPr/>
        </p:nvSpPr>
        <p:spPr>
          <a:xfrm>
            <a:off x="2707964" y="4951759"/>
            <a:ext cx="319388" cy="31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78DBCD2-50B3-4C21-B4CB-F5324B467ABA}"/>
              </a:ext>
            </a:extLst>
          </p:cNvPr>
          <p:cNvSpPr/>
          <p:nvPr/>
        </p:nvSpPr>
        <p:spPr>
          <a:xfrm>
            <a:off x="7347140" y="3928763"/>
            <a:ext cx="319388" cy="31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D692200-1662-4646-BAF2-BEBB3ED4D3EF}"/>
              </a:ext>
            </a:extLst>
          </p:cNvPr>
          <p:cNvSpPr/>
          <p:nvPr/>
        </p:nvSpPr>
        <p:spPr>
          <a:xfrm>
            <a:off x="8476854" y="4324926"/>
            <a:ext cx="319388" cy="31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F5DD4C-C74B-4B9B-9C71-E171E8FAE007}"/>
              </a:ext>
            </a:extLst>
          </p:cNvPr>
          <p:cNvSpPr/>
          <p:nvPr/>
        </p:nvSpPr>
        <p:spPr>
          <a:xfrm>
            <a:off x="7374946" y="4714893"/>
            <a:ext cx="319388" cy="31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7FCC13E-2D17-4233-9DE8-205227F1A669}"/>
              </a:ext>
            </a:extLst>
          </p:cNvPr>
          <p:cNvSpPr/>
          <p:nvPr/>
        </p:nvSpPr>
        <p:spPr>
          <a:xfrm>
            <a:off x="6953884" y="5103103"/>
            <a:ext cx="319388" cy="31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AD2052C-CA8D-4E7A-ACD5-F1EC4BAD61FE}"/>
              </a:ext>
            </a:extLst>
          </p:cNvPr>
          <p:cNvSpPr/>
          <p:nvPr/>
        </p:nvSpPr>
        <p:spPr>
          <a:xfrm>
            <a:off x="7546594" y="5077009"/>
            <a:ext cx="319388" cy="31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6D74751-026F-49F3-9352-0B597AE28DE7}"/>
              </a:ext>
            </a:extLst>
          </p:cNvPr>
          <p:cNvSpPr/>
          <p:nvPr/>
        </p:nvSpPr>
        <p:spPr>
          <a:xfrm>
            <a:off x="8036552" y="5103103"/>
            <a:ext cx="319388" cy="31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A90DA85-FD25-4C98-AE93-B80F9AD16CD5}"/>
              </a:ext>
            </a:extLst>
          </p:cNvPr>
          <p:cNvSpPr/>
          <p:nvPr/>
        </p:nvSpPr>
        <p:spPr>
          <a:xfrm>
            <a:off x="2796203" y="414026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9541"/>
                </a:solidFill>
              </a:rPr>
              <a:t>6</a:t>
            </a:r>
            <a:endParaRPr lang="en-GB" b="1" dirty="0">
              <a:solidFill>
                <a:srgbClr val="00954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9DA661B-E1C9-45D3-9A9E-48FE6BC02C43}"/>
              </a:ext>
            </a:extLst>
          </p:cNvPr>
          <p:cNvSpPr/>
          <p:nvPr/>
        </p:nvSpPr>
        <p:spPr>
          <a:xfrm>
            <a:off x="2673570" y="495175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9541"/>
                </a:solidFill>
              </a:rPr>
              <a:t>24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2B932FE-8112-4130-9DCE-B45D7A1E24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09" y="1846732"/>
            <a:ext cx="1751919" cy="162567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2C3C519-FA7F-4749-B2F6-B26A8C952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11" y="2227458"/>
            <a:ext cx="338911" cy="26550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ADEB400-29D0-4EE3-A5BF-7DA8D567E2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599" y="2563151"/>
            <a:ext cx="338911" cy="26550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9B4097A-368A-4A1A-98D0-CDF077275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7" y="2536324"/>
            <a:ext cx="338911" cy="26550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2F5DB19-E01D-4E1C-9B1C-F4558910AA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31" y="2214491"/>
            <a:ext cx="338911" cy="26550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7586BEB-41C7-4C36-9445-FE55D2BC8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168" y="2620232"/>
            <a:ext cx="338911" cy="26550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C778F22-D774-4780-867F-F29921468B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490" y="2261160"/>
            <a:ext cx="338911" cy="26550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97FCC775-7BFF-4FB8-8EDE-5E85938E5E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813" y="1883266"/>
            <a:ext cx="1751919" cy="162567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37541B4C-99C8-4249-BA8B-AA972CA608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15" y="2263992"/>
            <a:ext cx="338911" cy="26550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B3FDB168-D97B-403D-B1B5-85B2B26BC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603" y="2599685"/>
            <a:ext cx="338911" cy="2655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851BBC1C-C8C3-4BFD-84E8-5B42B45091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81" y="2572858"/>
            <a:ext cx="338911" cy="2655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75CBBEA-BE25-4B3C-B9B6-D576934685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335" y="2251025"/>
            <a:ext cx="338911" cy="26550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214CEE7-31BC-488E-A15C-2A88A348F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172" y="2656766"/>
            <a:ext cx="338911" cy="26550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0F1EB85-5E50-42AC-A189-C949B0772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494" y="2297694"/>
            <a:ext cx="338911" cy="265506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382C4B18-F031-478C-B3FD-F617C249C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839" y="1902923"/>
            <a:ext cx="1751919" cy="162567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05A6777-2898-40D6-BB63-E19F7EAC9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641" y="2283649"/>
            <a:ext cx="338911" cy="26550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C3859F2-89DD-4A83-937B-240AA174F9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629" y="2619342"/>
            <a:ext cx="338911" cy="265506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99BF2922-34C1-4F32-83C0-938E116BF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007" y="2592515"/>
            <a:ext cx="338911" cy="26550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2FDA422-B237-4E98-B36E-DA749BBD67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61" y="2270682"/>
            <a:ext cx="338911" cy="265506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D8D6986A-07DC-49B4-BC9D-9EA6197B36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198" y="2676423"/>
            <a:ext cx="338911" cy="265506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1081336-0522-438E-85CE-6FEAF981F8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520" y="2317351"/>
            <a:ext cx="338911" cy="265506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5C2C448-5B1E-4502-BCA8-8D1BF57F03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018" y="1902923"/>
            <a:ext cx="1751919" cy="1625672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958A8E5-94FB-4C16-BD8A-8A4EE5FD63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200" y="2276029"/>
            <a:ext cx="338911" cy="265506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B70D54C-A9D1-4354-955D-33E2ABF518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88" y="2611722"/>
            <a:ext cx="338911" cy="265506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61E78272-6B90-4068-AD93-6D54394221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566" y="2584895"/>
            <a:ext cx="338911" cy="265506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9E0025A9-99E8-4C11-A2E5-0DC49AE490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920" y="2263062"/>
            <a:ext cx="338911" cy="265506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EE1E81F0-E24C-4E9C-BDC3-F19863BED2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57" y="2668803"/>
            <a:ext cx="338911" cy="26550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9FA0DF41-3B61-45AF-AAA3-46ACBEF162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79" y="2309731"/>
            <a:ext cx="338911" cy="265506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9727A7D9-8534-4643-A119-C9A054E51CF9}"/>
              </a:ext>
            </a:extLst>
          </p:cNvPr>
          <p:cNvSpPr/>
          <p:nvPr/>
        </p:nvSpPr>
        <p:spPr>
          <a:xfrm>
            <a:off x="1887470" y="5338507"/>
            <a:ext cx="319388" cy="31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6305D5B-3F11-48FA-960E-86471A5BD517}"/>
              </a:ext>
            </a:extLst>
          </p:cNvPr>
          <p:cNvSpPr/>
          <p:nvPr/>
        </p:nvSpPr>
        <p:spPr>
          <a:xfrm>
            <a:off x="2372933" y="5328722"/>
            <a:ext cx="319388" cy="31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12D34DD-A1A4-40CC-A285-E585839FDF71}"/>
              </a:ext>
            </a:extLst>
          </p:cNvPr>
          <p:cNvSpPr/>
          <p:nvPr/>
        </p:nvSpPr>
        <p:spPr>
          <a:xfrm>
            <a:off x="2882922" y="5328722"/>
            <a:ext cx="319388" cy="31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C1957ED-6B34-4FEB-8659-5FC9B509FEFF}"/>
              </a:ext>
            </a:extLst>
          </p:cNvPr>
          <p:cNvSpPr/>
          <p:nvPr/>
        </p:nvSpPr>
        <p:spPr>
          <a:xfrm>
            <a:off x="7230883" y="5494728"/>
            <a:ext cx="319388" cy="31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0C16FEA-11EF-4EDB-9071-52EF64BBB356}"/>
              </a:ext>
            </a:extLst>
          </p:cNvPr>
          <p:cNvSpPr/>
          <p:nvPr/>
        </p:nvSpPr>
        <p:spPr>
          <a:xfrm>
            <a:off x="7777620" y="5494728"/>
            <a:ext cx="319388" cy="31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728B999-C7AE-4B6F-9D97-EE9ABF43CA95}"/>
              </a:ext>
            </a:extLst>
          </p:cNvPr>
          <p:cNvSpPr/>
          <p:nvPr/>
        </p:nvSpPr>
        <p:spPr>
          <a:xfrm>
            <a:off x="8347217" y="5494728"/>
            <a:ext cx="319388" cy="31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22514" y="320083"/>
            <a:ext cx="10894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+mj-lt"/>
              </a:rPr>
              <a:t>Complete the sentences about the picture below</a:t>
            </a:r>
            <a:endParaRPr lang="en-GB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846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82" grpId="0" animBg="1"/>
      <p:bldP spid="91" grpId="0" animBg="1"/>
      <p:bldP spid="93" grpId="0" animBg="1"/>
      <p:bldP spid="99" grpId="0" animBg="1"/>
      <p:bldP spid="100" grpId="0" animBg="1"/>
      <p:bldP spid="10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Straight Connector 102"/>
          <p:cNvCxnSpPr/>
          <p:nvPr/>
        </p:nvCxnSpPr>
        <p:spPr>
          <a:xfrm>
            <a:off x="4646475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22B932FE-8112-4130-9DCE-B45D7A1E24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94" y="1893401"/>
            <a:ext cx="1751919" cy="162567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2C3C519-FA7F-4749-B2F6-B26A8C952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05" y="2279948"/>
            <a:ext cx="338911" cy="26550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ADEB400-29D0-4EE3-A5BF-7DA8D567E2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93" y="2615641"/>
            <a:ext cx="338911" cy="26550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9B4097A-368A-4A1A-98D0-CDF077275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1" y="2588814"/>
            <a:ext cx="338911" cy="26550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2F5DB19-E01D-4E1C-9B1C-F4558910AA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25" y="2266981"/>
            <a:ext cx="338911" cy="26550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7586BEB-41C7-4C36-9445-FE55D2BC8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62" y="2672722"/>
            <a:ext cx="338911" cy="26550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C778F22-D774-4780-867F-F29921468B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84" y="2313650"/>
            <a:ext cx="338911" cy="26550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97FCC775-7BFF-4FB8-8EDE-5E85938E5E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482" y="1870117"/>
            <a:ext cx="1751919" cy="162567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37541B4C-99C8-4249-BA8B-AA972CA608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84" y="2250843"/>
            <a:ext cx="338911" cy="26550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B3FDB168-D97B-403D-B1B5-85B2B26BC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72" y="2586536"/>
            <a:ext cx="338911" cy="2655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851BBC1C-C8C3-4BFD-84E8-5B42B45091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650" y="2559709"/>
            <a:ext cx="338911" cy="2655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75CBBEA-BE25-4B3C-B9B6-D576934685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04" y="2237876"/>
            <a:ext cx="338911" cy="26550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214CEE7-31BC-488E-A15C-2A88A348F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41" y="2643617"/>
            <a:ext cx="338911" cy="26550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0F1EB85-5E50-42AC-A189-C949B0772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163" y="2284545"/>
            <a:ext cx="338911" cy="265506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382C4B18-F031-478C-B3FD-F617C249C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04" y="1884096"/>
            <a:ext cx="1751919" cy="162567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05A6777-2898-40D6-BB63-E19F7EAC9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706" y="2264822"/>
            <a:ext cx="338911" cy="26550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C3859F2-89DD-4A83-937B-240AA174F9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94" y="2600515"/>
            <a:ext cx="338911" cy="265506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99BF2922-34C1-4F32-83C0-938E116BF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72" y="2573688"/>
            <a:ext cx="338911" cy="26550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2FDA422-B237-4E98-B36E-DA749BBD67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426" y="2251855"/>
            <a:ext cx="338911" cy="265506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D8D6986A-07DC-49B4-BC9D-9EA6197B36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63" y="2657596"/>
            <a:ext cx="338911" cy="265506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1081336-0522-438E-85CE-6FEAF981F8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85" y="2298524"/>
            <a:ext cx="338911" cy="265506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5C2C448-5B1E-4502-BCA8-8D1BF57F03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326" y="1892809"/>
            <a:ext cx="1751919" cy="1625672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958A8E5-94FB-4C16-BD8A-8A4EE5FD63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508" y="2265915"/>
            <a:ext cx="338911" cy="265506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B70D54C-A9D1-4354-955D-33E2ABF518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496" y="2601608"/>
            <a:ext cx="338911" cy="265506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61E78272-6B90-4068-AD93-6D54394221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874" y="2574781"/>
            <a:ext cx="338911" cy="265506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9E0025A9-99E8-4C11-A2E5-0DC49AE490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28" y="2252948"/>
            <a:ext cx="338911" cy="265506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EE1E81F0-E24C-4E9C-BDC3-F19863BED2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065" y="2658689"/>
            <a:ext cx="338911" cy="26550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9FA0DF41-3B61-45AF-AAA3-46ACBEF162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387" y="2299617"/>
            <a:ext cx="338911" cy="2655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3253"/>
          <a:stretch/>
        </p:blipFill>
        <p:spPr>
          <a:xfrm>
            <a:off x="1423582" y="3863548"/>
            <a:ext cx="3935898" cy="27273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973" y="3916576"/>
            <a:ext cx="4517816" cy="2378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5535" y="724569"/>
            <a:ext cx="7740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+mj-lt"/>
              </a:rPr>
              <a:t>How did you do?</a:t>
            </a:r>
            <a:endParaRPr lang="en-GB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953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4" y="645150"/>
            <a:ext cx="8146474" cy="975832"/>
          </a:xfrm>
        </p:spPr>
        <p:txBody>
          <a:bodyPr/>
          <a:lstStyle/>
          <a:p>
            <a:r>
              <a:rPr lang="en-GB" sz="4000" dirty="0" smtClean="0">
                <a:latin typeface="+mj-lt"/>
              </a:rPr>
              <a:t>Fill in the missing numbers </a:t>
            </a:r>
            <a:endParaRPr lang="en-GB" sz="4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0545" y="1856509"/>
            <a:ext cx="112914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0    6    12 </a:t>
            </a:r>
            <a:r>
              <a:rPr lang="en-GB" sz="2400" dirty="0"/>
              <a:t>_____</a:t>
            </a:r>
            <a:r>
              <a:rPr lang="en-GB" sz="2400" dirty="0" smtClean="0"/>
              <a:t> </a:t>
            </a:r>
            <a:r>
              <a:rPr lang="en-GB" sz="2400" dirty="0"/>
              <a:t>_____</a:t>
            </a:r>
            <a:r>
              <a:rPr lang="en-GB" sz="2400" dirty="0" smtClean="0"/>
              <a:t> 30</a:t>
            </a:r>
            <a:r>
              <a:rPr lang="en-GB" sz="2400" dirty="0"/>
              <a:t> _____</a:t>
            </a:r>
            <a:r>
              <a:rPr lang="en-GB" sz="2400" dirty="0" smtClean="0"/>
              <a:t> </a:t>
            </a:r>
            <a:r>
              <a:rPr lang="en-GB" sz="2400" dirty="0"/>
              <a:t>_____</a:t>
            </a:r>
            <a:r>
              <a:rPr lang="en-GB" sz="2400" dirty="0" smtClean="0"/>
              <a:t> 48 _____ 60 _____ _____</a:t>
            </a:r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72 _____ 60 _____ _____ 42 _____30 _____</a:t>
            </a:r>
            <a:r>
              <a:rPr lang="en-GB" sz="2400" dirty="0"/>
              <a:t> </a:t>
            </a:r>
            <a:r>
              <a:rPr lang="en-GB" sz="2400" dirty="0" smtClean="0"/>
              <a:t>_____</a:t>
            </a:r>
            <a:r>
              <a:rPr lang="en-GB" sz="2400" dirty="0"/>
              <a:t> </a:t>
            </a:r>
            <a:r>
              <a:rPr lang="en-GB" sz="2400" dirty="0" smtClean="0"/>
              <a:t>_____</a:t>
            </a:r>
            <a:r>
              <a:rPr lang="en-GB" sz="2400" dirty="0"/>
              <a:t> </a:t>
            </a:r>
            <a:r>
              <a:rPr lang="en-GB" sz="2400" dirty="0" smtClean="0"/>
              <a:t>_____</a:t>
            </a:r>
            <a:r>
              <a:rPr lang="en-GB" sz="2400" dirty="0"/>
              <a:t> </a:t>
            </a:r>
            <a:r>
              <a:rPr lang="en-GB" sz="2400" dirty="0" smtClean="0"/>
              <a:t>_____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36 _____ _____ 54 _____</a:t>
            </a:r>
            <a:r>
              <a:rPr lang="en-GB" sz="2400" dirty="0"/>
              <a:t> </a:t>
            </a:r>
            <a:r>
              <a:rPr lang="en-GB" sz="2400" dirty="0" smtClean="0"/>
              <a:t>_____</a:t>
            </a:r>
            <a:r>
              <a:rPr lang="en-GB" sz="2400" dirty="0"/>
              <a:t> </a:t>
            </a:r>
            <a:r>
              <a:rPr lang="en-GB" sz="2400" dirty="0" smtClean="0"/>
              <a:t>_____</a:t>
            </a:r>
          </a:p>
          <a:p>
            <a:endParaRPr lang="en-GB" sz="2400" dirty="0"/>
          </a:p>
          <a:p>
            <a:r>
              <a:rPr lang="en-GB" sz="2400" dirty="0" smtClean="0"/>
              <a:t>54 _____</a:t>
            </a:r>
            <a:r>
              <a:rPr lang="en-GB" sz="2400" dirty="0"/>
              <a:t> </a:t>
            </a:r>
            <a:r>
              <a:rPr lang="en-GB" sz="2400" dirty="0" smtClean="0"/>
              <a:t>_____36 _____</a:t>
            </a:r>
            <a:r>
              <a:rPr lang="en-GB" sz="2400" dirty="0"/>
              <a:t> </a:t>
            </a:r>
            <a:r>
              <a:rPr lang="en-GB" sz="2400" dirty="0" smtClean="0"/>
              <a:t>_____</a:t>
            </a:r>
            <a:r>
              <a:rPr lang="en-GB" sz="2400" dirty="0"/>
              <a:t> </a:t>
            </a:r>
            <a:r>
              <a:rPr lang="en-GB" sz="2400" dirty="0" smtClean="0"/>
              <a:t>_____</a:t>
            </a:r>
            <a:r>
              <a:rPr lang="en-GB" sz="2400" dirty="0"/>
              <a:t> </a:t>
            </a:r>
            <a:r>
              <a:rPr lang="en-GB" sz="2400" dirty="0" smtClean="0"/>
              <a:t>_____</a:t>
            </a:r>
            <a:r>
              <a:rPr lang="en-GB" sz="2400" dirty="0"/>
              <a:t> </a:t>
            </a:r>
            <a:r>
              <a:rPr lang="en-GB" sz="2400" dirty="0" smtClean="0"/>
              <a:t>_____</a:t>
            </a:r>
            <a:r>
              <a:rPr lang="en-GB" sz="2400" dirty="0"/>
              <a:t> _____</a:t>
            </a:r>
            <a:r>
              <a:rPr lang="en-GB" sz="2400" dirty="0" smtClean="0"/>
              <a:t> 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48144" y="5708469"/>
            <a:ext cx="1090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on this link to </a:t>
            </a:r>
            <a:r>
              <a:rPr lang="en-GB" dirty="0"/>
              <a:t>help you https://teachers.thenational.academy/lessons/use-known-multiplication-facts-to-derive-our-6-times-table-6cup4e?from_query=6+time</a:t>
            </a:r>
          </a:p>
        </p:txBody>
      </p:sp>
    </p:spTree>
    <p:extLst>
      <p:ext uri="{BB962C8B-B14F-4D97-AF65-F5344CB8AC3E}">
        <p14:creationId xmlns:p14="http://schemas.microsoft.com/office/powerpoint/2010/main" val="3750737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26" y="465040"/>
            <a:ext cx="10960100" cy="994306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Colour in the squares that are multiples of 6 </a:t>
            </a:r>
            <a:endParaRPr lang="en-GB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548" y="1459346"/>
            <a:ext cx="5099088" cy="482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61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486150" cy="57785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Adding 10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821" y="801129"/>
            <a:ext cx="4627653" cy="4825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736" y="1228725"/>
            <a:ext cx="615315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Use the number square to help you mentally solve the calculations 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 smtClean="0"/>
              <a:t>Fifty seven add ten</a:t>
            </a:r>
          </a:p>
          <a:p>
            <a:endParaRPr lang="en-GB" sz="2800" dirty="0"/>
          </a:p>
          <a:p>
            <a:r>
              <a:rPr lang="en-GB" sz="2800" dirty="0" smtClean="0"/>
              <a:t>Forty four subtract ten</a:t>
            </a:r>
          </a:p>
          <a:p>
            <a:endParaRPr lang="en-GB" sz="2800" dirty="0"/>
          </a:p>
          <a:p>
            <a:r>
              <a:rPr lang="en-GB" sz="2800" dirty="0" smtClean="0"/>
              <a:t>Eighty three subtract two tens</a:t>
            </a:r>
          </a:p>
          <a:p>
            <a:endParaRPr lang="en-GB" sz="2800" dirty="0"/>
          </a:p>
          <a:p>
            <a:r>
              <a:rPr lang="en-GB" sz="2800" dirty="0" smtClean="0"/>
              <a:t>Seventy three add 3 tens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3605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36568"/>
            <a:ext cx="10960100" cy="994306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Complete the multiplication wheels </a:t>
            </a:r>
            <a:endParaRPr lang="en-GB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5" y="1002147"/>
            <a:ext cx="2981741" cy="28197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65419" y="1260764"/>
            <a:ext cx="270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6x2=12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576946" y="1537855"/>
            <a:ext cx="1593273" cy="5126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27564" y="1445430"/>
            <a:ext cx="58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12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966" y="1002147"/>
            <a:ext cx="3286584" cy="26768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306" y="1002147"/>
            <a:ext cx="2943636" cy="2657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4379" r="6711" b="3924"/>
          <a:stretch/>
        </p:blipFill>
        <p:spPr>
          <a:xfrm>
            <a:off x="609598" y="3849777"/>
            <a:ext cx="2951020" cy="25093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5966" y="3679046"/>
            <a:ext cx="2905530" cy="26768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1825" y="3764783"/>
            <a:ext cx="2781688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091260" cy="577850"/>
          </a:xfrm>
        </p:spPr>
        <p:txBody>
          <a:bodyPr>
            <a:normAutofit fontScale="90000"/>
          </a:bodyPr>
          <a:lstStyle/>
          <a:p>
            <a:r>
              <a:rPr lang="en-GB" dirty="0"/>
              <a:t>How did you do?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821" y="801129"/>
            <a:ext cx="4627653" cy="4825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736" y="1228725"/>
            <a:ext cx="615315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Use the number square to help you mentally solve the calculations 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 smtClean="0"/>
              <a:t>Fifty seven add ten is </a:t>
            </a:r>
            <a:r>
              <a:rPr lang="en-GB" sz="2800" b="1" dirty="0" smtClean="0"/>
              <a:t>sixty seven </a:t>
            </a:r>
          </a:p>
          <a:p>
            <a:endParaRPr lang="en-GB" sz="2800" dirty="0"/>
          </a:p>
          <a:p>
            <a:r>
              <a:rPr lang="en-GB" sz="2800" dirty="0" smtClean="0"/>
              <a:t>Forty four subtract ten thirty four</a:t>
            </a:r>
          </a:p>
          <a:p>
            <a:endParaRPr lang="en-GB" sz="2800" dirty="0"/>
          </a:p>
          <a:p>
            <a:r>
              <a:rPr lang="en-GB" sz="2800" dirty="0" smtClean="0"/>
              <a:t>Eighty three subtract two tens </a:t>
            </a:r>
            <a:r>
              <a:rPr lang="en-GB" sz="2800" b="1" dirty="0" smtClean="0"/>
              <a:t>sixty three</a:t>
            </a:r>
          </a:p>
          <a:p>
            <a:endParaRPr lang="en-GB" sz="2800" dirty="0"/>
          </a:p>
          <a:p>
            <a:r>
              <a:rPr lang="en-GB" sz="2800" dirty="0" smtClean="0"/>
              <a:t>twenty three add 3 tens  </a:t>
            </a:r>
            <a:r>
              <a:rPr lang="en-GB" sz="2800" b="1" dirty="0" smtClean="0"/>
              <a:t>fifty three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32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103" y="317991"/>
            <a:ext cx="7891021" cy="53042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Complete the number sentences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42" y="3120272"/>
            <a:ext cx="10515600" cy="2142291"/>
          </a:xfrm>
        </p:spPr>
        <p:txBody>
          <a:bodyPr>
            <a:noAutofit/>
          </a:bodyPr>
          <a:lstStyle/>
          <a:p>
            <a:endParaRPr lang="en-GB" dirty="0" smtClean="0"/>
          </a:p>
          <a:p>
            <a:r>
              <a:rPr lang="en-GB" dirty="0" smtClean="0"/>
              <a:t>Four thousand three hundred and forty five add ten</a:t>
            </a:r>
          </a:p>
          <a:p>
            <a:r>
              <a:rPr lang="en-GB" dirty="0" smtClean="0"/>
              <a:t>Three thousand seven hundred and twenty six add three tens</a:t>
            </a:r>
          </a:p>
          <a:p>
            <a:r>
              <a:rPr lang="en-GB" dirty="0" smtClean="0"/>
              <a:t>Nine thousand two hundred and thirty four subtract two tens</a:t>
            </a:r>
          </a:p>
          <a:p>
            <a:r>
              <a:rPr lang="en-GB" dirty="0" smtClean="0"/>
              <a:t>Six thousand five hundred and eighty three subtract four tens</a:t>
            </a:r>
          </a:p>
          <a:p>
            <a:r>
              <a:rPr lang="en-GB" dirty="0" smtClean="0"/>
              <a:t>Seven thousand nine hundred and thirty six add five tens</a:t>
            </a:r>
          </a:p>
          <a:p>
            <a:r>
              <a:rPr lang="en-GB" dirty="0" smtClean="0"/>
              <a:t>Eight thousand three hundred and forty two add five tens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4150"/>
          <a:stretch/>
        </p:blipFill>
        <p:spPr>
          <a:xfrm>
            <a:off x="738073" y="1103890"/>
            <a:ext cx="4635205" cy="23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15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Try this challenge 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123" y="1949416"/>
            <a:ext cx="3740635" cy="332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61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Subject</a:t>
            </a:r>
            <a:r>
              <a:rPr lang="en-GB" dirty="0" smtClean="0"/>
              <a:t>: </a:t>
            </a:r>
            <a:r>
              <a:rPr lang="en-GB" sz="2400" dirty="0" smtClean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26.01.2021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LO To be able to add and subtract 100s mentally.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60994" y="47594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Go to Times Tables Rock Stars to warm up your number brain before you start your maths activity.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431" y="5578369"/>
            <a:ext cx="603556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38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81825" cy="909493"/>
          </a:xfrm>
        </p:spPr>
        <p:txBody>
          <a:bodyPr/>
          <a:lstStyle/>
          <a:p>
            <a:r>
              <a:rPr lang="en-GB" dirty="0" smtClean="0"/>
              <a:t>Fill in the missing numbers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5543" y="1619875"/>
            <a:ext cx="7181139" cy="4799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09850" y="1690688"/>
            <a:ext cx="581025" cy="566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239000" y="1690687"/>
            <a:ext cx="581025" cy="566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463292" y="1668067"/>
            <a:ext cx="115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100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5876" y="1669474"/>
            <a:ext cx="1144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100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91475" y="3095625"/>
            <a:ext cx="847725" cy="542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190875" y="5160676"/>
            <a:ext cx="847725" cy="542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627802" y="2488676"/>
            <a:ext cx="867266" cy="499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512479" y="3805458"/>
            <a:ext cx="867266" cy="499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512479" y="4439685"/>
            <a:ext cx="867266" cy="499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627802" y="5846189"/>
            <a:ext cx="867266" cy="499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820025" y="5203980"/>
            <a:ext cx="867266" cy="499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512479" y="2388572"/>
            <a:ext cx="152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2654</a:t>
            </a:r>
            <a:endParaRPr lang="en-GB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51766" y="3650707"/>
            <a:ext cx="152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6785</a:t>
            </a:r>
            <a:endParaRPr lang="en-GB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39014" y="4439685"/>
            <a:ext cx="152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8274</a:t>
            </a:r>
            <a:endParaRPr lang="en-GB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239336" y="5033246"/>
            <a:ext cx="152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9250</a:t>
            </a:r>
            <a:endParaRPr lang="en-GB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820025" y="5703601"/>
            <a:ext cx="152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4654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617585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the missing number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4158 +__________= 4358</a:t>
            </a:r>
          </a:p>
          <a:p>
            <a:pPr marL="0" indent="0">
              <a:buNone/>
            </a:pPr>
            <a:r>
              <a:rPr lang="en-GB" dirty="0" smtClean="0"/>
              <a:t>5258+__________=5658</a:t>
            </a:r>
          </a:p>
          <a:p>
            <a:pPr marL="0" indent="0">
              <a:buNone/>
            </a:pPr>
            <a:r>
              <a:rPr lang="en-GB" dirty="0" smtClean="0"/>
              <a:t>6365+___________=6765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1965- __________=1265</a:t>
            </a:r>
          </a:p>
          <a:p>
            <a:pPr marL="0" indent="0">
              <a:buNone/>
            </a:pPr>
            <a:r>
              <a:rPr lang="en-GB" dirty="0" smtClean="0"/>
              <a:t>2745- __________ = 2545</a:t>
            </a:r>
          </a:p>
          <a:p>
            <a:pPr marL="0" indent="0">
              <a:buNone/>
            </a:pPr>
            <a:r>
              <a:rPr lang="en-GB" dirty="0" smtClean="0"/>
              <a:t>4852- __________=4352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036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Words>803</Words>
  <Application>Microsoft Office PowerPoint</Application>
  <PresentationFormat>Widescreen</PresentationFormat>
  <Paragraphs>181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Twinkl</vt:lpstr>
      <vt:lpstr>Office Theme</vt:lpstr>
      <vt:lpstr>PowerPoint Presentation</vt:lpstr>
      <vt:lpstr>Fill in the missing numbers</vt:lpstr>
      <vt:lpstr>Adding 10</vt:lpstr>
      <vt:lpstr>How did you do?</vt:lpstr>
      <vt:lpstr>Complete the number sentences </vt:lpstr>
      <vt:lpstr>Try this challenge </vt:lpstr>
      <vt:lpstr>PowerPoint Presentation</vt:lpstr>
      <vt:lpstr>Fill in the missing numbers</vt:lpstr>
      <vt:lpstr>Find the missing number</vt:lpstr>
      <vt:lpstr>How did you do?</vt:lpstr>
      <vt:lpstr>Complete the bar models </vt:lpstr>
      <vt:lpstr>Complete the number sentences</vt:lpstr>
      <vt:lpstr>Try this challenge </vt:lpstr>
      <vt:lpstr>PowerPoint Presentation</vt:lpstr>
      <vt:lpstr>PowerPoint Presentation</vt:lpstr>
      <vt:lpstr>PowerPoint Presentation</vt:lpstr>
      <vt:lpstr>PowerPoint Presentation</vt:lpstr>
      <vt:lpstr>How did you do?</vt:lpstr>
      <vt:lpstr>Complete the number sentences </vt:lpstr>
      <vt:lpstr>Try this challenge </vt:lpstr>
      <vt:lpstr>PowerPoint Presentation</vt:lpstr>
      <vt:lpstr>Solve the word problems </vt:lpstr>
      <vt:lpstr>Solve the problems </vt:lpstr>
      <vt:lpstr>Solve the problems </vt:lpstr>
      <vt:lpstr>PowerPoint Presentation</vt:lpstr>
      <vt:lpstr>PowerPoint Presentation</vt:lpstr>
      <vt:lpstr>PowerPoint Presentation</vt:lpstr>
      <vt:lpstr>Fill in the missing numbers </vt:lpstr>
      <vt:lpstr>Colour in the squares that are multiples of 6 </vt:lpstr>
      <vt:lpstr>Complete the multiplication wheels 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Sally-Jo Harkness</dc:creator>
  <cp:lastModifiedBy>Sally-Jo Harkness</cp:lastModifiedBy>
  <cp:revision>130</cp:revision>
  <dcterms:created xsi:type="dcterms:W3CDTF">2021-01-11T09:54:41Z</dcterms:created>
  <dcterms:modified xsi:type="dcterms:W3CDTF">2021-01-22T13:19:45Z</dcterms:modified>
</cp:coreProperties>
</file>